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76" r:id="rId4"/>
    <p:sldId id="277" r:id="rId5"/>
    <p:sldId id="278" r:id="rId6"/>
    <p:sldId id="280" r:id="rId7"/>
    <p:sldId id="281" r:id="rId8"/>
    <p:sldId id="282" r:id="rId9"/>
    <p:sldId id="260" r:id="rId10"/>
    <p:sldId id="283" r:id="rId11"/>
    <p:sldId id="284" r:id="rId12"/>
    <p:sldId id="285" r:id="rId13"/>
    <p:sldId id="286" r:id="rId14"/>
    <p:sldId id="289" r:id="rId15"/>
    <p:sldId id="290" r:id="rId16"/>
    <p:sldId id="291" r:id="rId17"/>
    <p:sldId id="29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3"/>
    <p:restoredTop sz="94694"/>
  </p:normalViewPr>
  <p:slideViewPr>
    <p:cSldViewPr snapToGrid="0" snapToObjects="1" showGuides="1">
      <p:cViewPr varScale="1">
        <p:scale>
          <a:sx n="110" d="100"/>
          <a:sy n="110" d="100"/>
        </p:scale>
        <p:origin x="200" y="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2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04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6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6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1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5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0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0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6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1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0A07C-7A89-314C-B5E0-C0F448EB8099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4C2E4-6326-8347-A804-87476043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6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085DB5F-F9AA-7147-BB41-1CE97256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2" y="1983161"/>
            <a:ext cx="4998164" cy="4492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E81687-BA41-FF4D-A3C3-A80BBE380B43}"/>
                  </a:ext>
                </a:extLst>
              </p:cNvPr>
              <p:cNvSpPr/>
              <p:nvPr/>
            </p:nvSpPr>
            <p:spPr>
              <a:xfrm>
                <a:off x="-223740" y="1563914"/>
                <a:ext cx="95914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E81687-BA41-FF4D-A3C3-A80BBE380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740" y="1563914"/>
                <a:ext cx="959147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A749E88-35BD-1D4D-B271-451F1B1D98F3}"/>
              </a:ext>
            </a:extLst>
          </p:cNvPr>
          <p:cNvSpPr/>
          <p:nvPr/>
        </p:nvSpPr>
        <p:spPr>
          <a:xfrm>
            <a:off x="37165" y="775322"/>
            <a:ext cx="87369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Consider the case where true relationship between Y and X is quadratic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1CE75-85D1-1F41-B93F-658D5E4C4453}"/>
              </a:ext>
            </a:extLst>
          </p:cNvPr>
          <p:cNvSpPr txBox="1"/>
          <p:nvPr/>
        </p:nvSpPr>
        <p:spPr>
          <a:xfrm>
            <a:off x="5332920" y="3582861"/>
            <a:ext cx="273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shows full population,</a:t>
            </a:r>
          </a:p>
          <a:p>
            <a:r>
              <a:rPr lang="en-US" dirty="0">
                <a:solidFill>
                  <a:srgbClr val="FF0000"/>
                </a:solidFill>
              </a:rPr>
              <a:t>true regression function</a:t>
            </a:r>
          </a:p>
        </p:txBody>
      </p:sp>
    </p:spTree>
    <p:extLst>
      <p:ext uri="{BB962C8B-B14F-4D97-AF65-F5344CB8AC3E}">
        <p14:creationId xmlns:p14="http://schemas.microsoft.com/office/powerpoint/2010/main" val="49560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Choosing a fit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0A1B3-1302-8C46-A284-B4348304D5DE}"/>
              </a:ext>
            </a:extLst>
          </p:cNvPr>
          <p:cNvSpPr/>
          <p:nvPr/>
        </p:nvSpPr>
        <p:spPr>
          <a:xfrm>
            <a:off x="292261" y="885930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Too inflexible a fit function:</a:t>
            </a:r>
          </a:p>
          <a:p>
            <a:r>
              <a:rPr lang="en-GB" sz="2800" i="1" dirty="0"/>
              <a:t>Fit function can’t match true relationship.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8B3C-E709-8D42-A826-E498945367AA}"/>
              </a:ext>
            </a:extLst>
          </p:cNvPr>
          <p:cNvSpPr/>
          <p:nvPr/>
        </p:nvSpPr>
        <p:spPr>
          <a:xfrm>
            <a:off x="292261" y="1830850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even if we estimate the regression function using many data points).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036019-7C6A-544D-9ABD-69D8A5D71931}"/>
              </a:ext>
            </a:extLst>
          </p:cNvPr>
          <p:cNvSpPr/>
          <p:nvPr/>
        </p:nvSpPr>
        <p:spPr>
          <a:xfrm>
            <a:off x="292261" y="2828836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i="1" dirty="0">
              <a:solidFill>
                <a:prstClr val="black"/>
              </a:solidFill>
            </a:endParaRPr>
          </a:p>
          <a:p>
            <a:pPr lvl="0"/>
            <a:r>
              <a:rPr lang="en-US" sz="2800" b="1" i="1" dirty="0">
                <a:solidFill>
                  <a:prstClr val="black"/>
                </a:solidFill>
              </a:rPr>
              <a:t>To flexible a fit function:</a:t>
            </a:r>
          </a:p>
          <a:p>
            <a:pPr lvl="0"/>
            <a:r>
              <a:rPr lang="en-US" sz="2800" i="1" dirty="0">
                <a:solidFill>
                  <a:prstClr val="black"/>
                </a:solidFill>
              </a:rPr>
              <a:t>Fit function may overfit and be influenced by the noise in our training data.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41AFE-35CB-F648-8815-99CA73A66DB9}"/>
              </a:ext>
            </a:extLst>
          </p:cNvPr>
          <p:cNvSpPr/>
          <p:nvPr/>
        </p:nvSpPr>
        <p:spPr>
          <a:xfrm>
            <a:off x="292261" y="4538488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because we fail to get a good estimate for the true regression relationship).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ED8FB-A4D9-5F43-B505-E1FE2E231E6E}"/>
              </a:ext>
            </a:extLst>
          </p:cNvPr>
          <p:cNvSpPr/>
          <p:nvPr/>
        </p:nvSpPr>
        <p:spPr>
          <a:xfrm>
            <a:off x="283537" y="2372926"/>
            <a:ext cx="8027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i="1" dirty="0">
                <a:solidFill>
                  <a:prstClr val="black"/>
                </a:solidFill>
              </a:rPr>
              <a:t>our fit has </a:t>
            </a:r>
            <a:r>
              <a:rPr lang="en-US" sz="2000" b="1" i="1" dirty="0">
                <a:solidFill>
                  <a:prstClr val="black"/>
                </a:solidFill>
              </a:rPr>
              <a:t>bias</a:t>
            </a:r>
            <a:r>
              <a:rPr lang="en-US" sz="2000" i="1" dirty="0">
                <a:solidFill>
                  <a:prstClr val="black"/>
                </a:solidFill>
              </a:rPr>
              <a:t> – even estimate on large data set will give residuals that are too big.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DCEE3-C041-3845-8BA3-2FAD88A8DAE4}"/>
              </a:ext>
            </a:extLst>
          </p:cNvPr>
          <p:cNvSpPr/>
          <p:nvPr/>
        </p:nvSpPr>
        <p:spPr>
          <a:xfrm>
            <a:off x="292261" y="5059734"/>
            <a:ext cx="8027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i="1" dirty="0">
                <a:solidFill>
                  <a:prstClr val="black"/>
                </a:solidFill>
              </a:rPr>
              <a:t>our fit has </a:t>
            </a:r>
            <a:r>
              <a:rPr lang="en-US" sz="2000" b="1" i="1" dirty="0">
                <a:solidFill>
                  <a:prstClr val="black"/>
                </a:solidFill>
              </a:rPr>
              <a:t>variability</a:t>
            </a:r>
            <a:r>
              <a:rPr lang="en-US" sz="2000" i="1" dirty="0">
                <a:solidFill>
                  <a:prstClr val="black"/>
                </a:solidFill>
              </a:rPr>
              <a:t> – it is fitting to the noise so our estimated function will vary according to the sample used to train</a:t>
            </a:r>
          </a:p>
        </p:txBody>
      </p:sp>
    </p:spTree>
    <p:extLst>
      <p:ext uri="{BB962C8B-B14F-4D97-AF65-F5344CB8AC3E}">
        <p14:creationId xmlns:p14="http://schemas.microsoft.com/office/powerpoint/2010/main" val="332484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Choosing a fit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0A1B3-1302-8C46-A284-B4348304D5DE}"/>
              </a:ext>
            </a:extLst>
          </p:cNvPr>
          <p:cNvSpPr/>
          <p:nvPr/>
        </p:nvSpPr>
        <p:spPr>
          <a:xfrm>
            <a:off x="292261" y="885930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Too inflexible a fit function:</a:t>
            </a:r>
          </a:p>
          <a:p>
            <a:r>
              <a:rPr lang="en-GB" sz="2800" i="1" dirty="0"/>
              <a:t>Fit function can’t match true relationship.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8B3C-E709-8D42-A826-E498945367AA}"/>
              </a:ext>
            </a:extLst>
          </p:cNvPr>
          <p:cNvSpPr/>
          <p:nvPr/>
        </p:nvSpPr>
        <p:spPr>
          <a:xfrm>
            <a:off x="292261" y="1830850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even if we estimate the regression function using many data points).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036019-7C6A-544D-9ABD-69D8A5D71931}"/>
              </a:ext>
            </a:extLst>
          </p:cNvPr>
          <p:cNvSpPr/>
          <p:nvPr/>
        </p:nvSpPr>
        <p:spPr>
          <a:xfrm>
            <a:off x="292261" y="2828836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i="1" dirty="0">
              <a:solidFill>
                <a:prstClr val="black"/>
              </a:solidFill>
            </a:endParaRPr>
          </a:p>
          <a:p>
            <a:pPr lvl="0"/>
            <a:r>
              <a:rPr lang="en-US" sz="2800" b="1" i="1" dirty="0">
                <a:solidFill>
                  <a:prstClr val="black"/>
                </a:solidFill>
              </a:rPr>
              <a:t>To flexible a fit function:</a:t>
            </a:r>
          </a:p>
          <a:p>
            <a:pPr lvl="0"/>
            <a:r>
              <a:rPr lang="en-US" sz="2800" i="1" dirty="0">
                <a:solidFill>
                  <a:prstClr val="black"/>
                </a:solidFill>
              </a:rPr>
              <a:t>Fit function may overfit and be influenced by the noise in our training data.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41AFE-35CB-F648-8815-99CA73A66DB9}"/>
              </a:ext>
            </a:extLst>
          </p:cNvPr>
          <p:cNvSpPr/>
          <p:nvPr/>
        </p:nvSpPr>
        <p:spPr>
          <a:xfrm>
            <a:off x="292261" y="4538488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because we fail to get a good estimate for the true regression relationship).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ED8FB-A4D9-5F43-B505-E1FE2E231E6E}"/>
              </a:ext>
            </a:extLst>
          </p:cNvPr>
          <p:cNvSpPr/>
          <p:nvPr/>
        </p:nvSpPr>
        <p:spPr>
          <a:xfrm>
            <a:off x="283537" y="2372926"/>
            <a:ext cx="8027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i="1" dirty="0">
                <a:solidFill>
                  <a:prstClr val="black"/>
                </a:solidFill>
              </a:rPr>
              <a:t>our fit has </a:t>
            </a:r>
            <a:r>
              <a:rPr lang="en-US" sz="2000" b="1" i="1" dirty="0">
                <a:solidFill>
                  <a:prstClr val="black"/>
                </a:solidFill>
              </a:rPr>
              <a:t>bias</a:t>
            </a:r>
            <a:r>
              <a:rPr lang="en-US" sz="2000" i="1" dirty="0">
                <a:solidFill>
                  <a:prstClr val="black"/>
                </a:solidFill>
              </a:rPr>
              <a:t> – even estimate on large data set will give residuals that are too big. We have </a:t>
            </a:r>
            <a:r>
              <a:rPr lang="en-US" sz="2000" b="1" i="1" dirty="0">
                <a:solidFill>
                  <a:prstClr val="black"/>
                </a:solidFill>
              </a:rPr>
              <a:t>underfitted.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DCEE3-C041-3845-8BA3-2FAD88A8DAE4}"/>
              </a:ext>
            </a:extLst>
          </p:cNvPr>
          <p:cNvSpPr/>
          <p:nvPr/>
        </p:nvSpPr>
        <p:spPr>
          <a:xfrm>
            <a:off x="292261" y="5059734"/>
            <a:ext cx="80270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i="1" dirty="0">
                <a:solidFill>
                  <a:prstClr val="black"/>
                </a:solidFill>
              </a:rPr>
              <a:t>our fit has </a:t>
            </a:r>
            <a:r>
              <a:rPr lang="en-US" sz="2000" b="1" i="1" dirty="0">
                <a:solidFill>
                  <a:prstClr val="black"/>
                </a:solidFill>
              </a:rPr>
              <a:t>variability</a:t>
            </a:r>
            <a:r>
              <a:rPr lang="en-US" sz="2000" i="1" dirty="0">
                <a:solidFill>
                  <a:prstClr val="black"/>
                </a:solidFill>
              </a:rPr>
              <a:t> – we have </a:t>
            </a:r>
            <a:r>
              <a:rPr lang="en-US" sz="2000" b="1" i="1" dirty="0">
                <a:solidFill>
                  <a:prstClr val="black"/>
                </a:solidFill>
              </a:rPr>
              <a:t>overfitted </a:t>
            </a:r>
            <a:r>
              <a:rPr lang="en-US" sz="2000" i="1" dirty="0">
                <a:solidFill>
                  <a:prstClr val="black"/>
                </a:solidFill>
              </a:rPr>
              <a:t>and fit is too influenced by noise in data. Our estimated function will vary according to the sample used to train.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EAE30-F26F-6347-8A1E-837B36605902}"/>
              </a:ext>
            </a:extLst>
          </p:cNvPr>
          <p:cNvSpPr/>
          <p:nvPr/>
        </p:nvSpPr>
        <p:spPr>
          <a:xfrm>
            <a:off x="4957323" y="5811843"/>
            <a:ext cx="4045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i="1" dirty="0">
                <a:solidFill>
                  <a:prstClr val="black"/>
                </a:solidFill>
              </a:rPr>
              <a:t>bias – variability trade off</a:t>
            </a:r>
          </a:p>
        </p:txBody>
      </p:sp>
    </p:spTree>
    <p:extLst>
      <p:ext uri="{BB962C8B-B14F-4D97-AF65-F5344CB8AC3E}">
        <p14:creationId xmlns:p14="http://schemas.microsoft.com/office/powerpoint/2010/main" val="349870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Choosing a fit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EAE30-F26F-6347-8A1E-837B36605902}"/>
              </a:ext>
            </a:extLst>
          </p:cNvPr>
          <p:cNvSpPr/>
          <p:nvPr/>
        </p:nvSpPr>
        <p:spPr>
          <a:xfrm>
            <a:off x="2630812" y="776855"/>
            <a:ext cx="4045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i="1" dirty="0">
                <a:solidFill>
                  <a:prstClr val="black"/>
                </a:solidFill>
              </a:rPr>
              <a:t>bias – variability trade 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54AF3-552A-174A-B396-250F0586FF7B}"/>
              </a:ext>
            </a:extLst>
          </p:cNvPr>
          <p:cNvSpPr txBox="1"/>
          <p:nvPr/>
        </p:nvSpPr>
        <p:spPr>
          <a:xfrm>
            <a:off x="182881" y="1497848"/>
            <a:ext cx="877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example used polynomial fits – higher order polynomial meant more flexibility in the fit.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713D3-A6EC-7640-ABEF-C4C47F83B3D2}"/>
              </a:ext>
            </a:extLst>
          </p:cNvPr>
          <p:cNvSpPr txBox="1"/>
          <p:nvPr/>
        </p:nvSpPr>
        <p:spPr>
          <a:xfrm>
            <a:off x="206031" y="1937686"/>
            <a:ext cx="875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 in general the flexibility of a multivariate fit depends on the number of fit coefficients (more coefficients to vary = more flexibility)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942B2-AC4E-1247-AED1-8E17387E2983}"/>
              </a:ext>
            </a:extLst>
          </p:cNvPr>
          <p:cNvSpPr txBox="1"/>
          <p:nvPr/>
        </p:nvSpPr>
        <p:spPr>
          <a:xfrm>
            <a:off x="206031" y="2724765"/>
            <a:ext cx="875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 the more predictors we include the more flexible our fit is overall.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6C553-9692-AB47-82BA-DA2770FBD550}"/>
              </a:ext>
            </a:extLst>
          </p:cNvPr>
          <p:cNvSpPr txBox="1"/>
          <p:nvPr/>
        </p:nvSpPr>
        <p:spPr>
          <a:xfrm>
            <a:off x="240755" y="32919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Adding genuine predictors can improve fit function by reducing bias.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7B45E-A1FF-F645-9F9D-8D8377A91A06}"/>
              </a:ext>
            </a:extLst>
          </p:cNvPr>
          <p:cNvSpPr/>
          <p:nvPr/>
        </p:nvSpPr>
        <p:spPr>
          <a:xfrm>
            <a:off x="240755" y="4154457"/>
            <a:ext cx="903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Adding predictors will also increase the risk of overfitting.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37AA7-05FC-7442-AF22-5CBC75BE7CC1}"/>
              </a:ext>
            </a:extLst>
          </p:cNvPr>
          <p:cNvSpPr txBox="1"/>
          <p:nvPr/>
        </p:nvSpPr>
        <p:spPr>
          <a:xfrm>
            <a:off x="7790183" y="3692792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better fit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198DA-1EDE-FB48-86D5-1F20883E890D}"/>
              </a:ext>
            </a:extLst>
          </p:cNvPr>
          <p:cNvSpPr txBox="1"/>
          <p:nvPr/>
        </p:nvSpPr>
        <p:spPr>
          <a:xfrm>
            <a:off x="7527039" y="4444596"/>
            <a:ext cx="1175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poorer fit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817824-608E-F549-ADFA-A7B74B1F6562}"/>
              </a:ext>
            </a:extLst>
          </p:cNvPr>
          <p:cNvSpPr txBox="1"/>
          <p:nvPr/>
        </p:nvSpPr>
        <p:spPr>
          <a:xfrm>
            <a:off x="373885" y="4525619"/>
            <a:ext cx="3579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(even if the predictor is genuine)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3D4C0-4CE0-8E4F-97D9-99EE192E25B8}"/>
              </a:ext>
            </a:extLst>
          </p:cNvPr>
          <p:cNvSpPr txBox="1"/>
          <p:nvPr/>
        </p:nvSpPr>
        <p:spPr>
          <a:xfrm>
            <a:off x="194456" y="5309020"/>
            <a:ext cx="875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way to detect overfitting and optimize the trade off between bias and variability…..</a:t>
            </a:r>
          </a:p>
        </p:txBody>
      </p:sp>
    </p:spTree>
    <p:extLst>
      <p:ext uri="{BB962C8B-B14F-4D97-AF65-F5344CB8AC3E}">
        <p14:creationId xmlns:p14="http://schemas.microsoft.com/office/powerpoint/2010/main" val="250717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Choosing a fit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EAE30-F26F-6347-8A1E-837B36605902}"/>
              </a:ext>
            </a:extLst>
          </p:cNvPr>
          <p:cNvSpPr/>
          <p:nvPr/>
        </p:nvSpPr>
        <p:spPr>
          <a:xfrm>
            <a:off x="2630812" y="776855"/>
            <a:ext cx="3602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i="1" dirty="0">
                <a:solidFill>
                  <a:prstClr val="black"/>
                </a:solidFill>
              </a:rPr>
              <a:t>Diagnosing overfitting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7428A-7B32-6541-ACA3-2D790F802005}"/>
              </a:ext>
            </a:extLst>
          </p:cNvPr>
          <p:cNvSpPr txBox="1"/>
          <p:nvPr/>
        </p:nvSpPr>
        <p:spPr>
          <a:xfrm>
            <a:off x="428263" y="1349469"/>
            <a:ext cx="784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Overfitting means we have fitted the noise in the data used to train the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85EF2-ED5C-6343-BC59-BBAF51887D63}"/>
              </a:ext>
            </a:extLst>
          </p:cNvPr>
          <p:cNvSpPr txBox="1"/>
          <p:nvPr/>
        </p:nvSpPr>
        <p:spPr>
          <a:xfrm>
            <a:off x="462987" y="3682467"/>
            <a:ext cx="784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overfitted model will therefore give better performance on the training data than data that was not used for training.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09EA4-8A47-414D-843F-3B77A3F37BBE}"/>
              </a:ext>
            </a:extLst>
          </p:cNvPr>
          <p:cNvSpPr txBox="1"/>
          <p:nvPr/>
        </p:nvSpPr>
        <p:spPr>
          <a:xfrm>
            <a:off x="462987" y="4868352"/>
            <a:ext cx="784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Compare performance between a training data set and a test data set, if they are close then we have not overfitted.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043C33-1904-9941-8EEC-4F5C8A2944D1}"/>
                  </a:ext>
                </a:extLst>
              </p:cNvPr>
              <p:cNvSpPr txBox="1"/>
              <p:nvPr/>
            </p:nvSpPr>
            <p:spPr>
              <a:xfrm>
                <a:off x="462987" y="2491715"/>
                <a:ext cx="628449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High risk of overfitting if </a:t>
                </a:r>
                <a:r>
                  <a:rPr lang="en-US" sz="2400" b="1" dirty="0"/>
                  <a:t>p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="1" dirty="0"/>
                  <a:t> n </a:t>
                </a:r>
              </a:p>
              <a:p>
                <a:r>
                  <a:rPr lang="en-US" dirty="0"/>
                  <a:t>n – number of data points	p - number of predictor coefficients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043C33-1904-9941-8EEC-4F5C8A294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7" y="2491715"/>
                <a:ext cx="6284491" cy="738664"/>
              </a:xfrm>
              <a:prstGeom prst="rect">
                <a:avLst/>
              </a:prstGeom>
              <a:blipFill>
                <a:blip r:embed="rId2"/>
                <a:stretch>
                  <a:fillRect l="-1616"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3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err="1">
                <a:solidFill>
                  <a:prstClr val="black"/>
                </a:solidFill>
                <a:latin typeface="Calibri"/>
              </a:rPr>
              <a:t>Optimising</a:t>
            </a: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 our fit to training data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7428A-7B32-6541-ACA3-2D790F802005}"/>
              </a:ext>
            </a:extLst>
          </p:cNvPr>
          <p:cNvSpPr txBox="1"/>
          <p:nvPr/>
        </p:nvSpPr>
        <p:spPr>
          <a:xfrm>
            <a:off x="196513" y="943426"/>
            <a:ext cx="8380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often have choices:</a:t>
            </a:r>
          </a:p>
          <a:p>
            <a:r>
              <a:rPr lang="en-US" sz="2000" dirty="0"/>
              <a:t>e.g.  what fit function to use? </a:t>
            </a:r>
          </a:p>
          <a:p>
            <a:r>
              <a:rPr lang="en-US" sz="2000" dirty="0"/>
              <a:t>         what predictors to include?</a:t>
            </a:r>
          </a:p>
          <a:p>
            <a:r>
              <a:rPr lang="en-US" sz="2000" dirty="0"/>
              <a:t>	 what predictor transformations (e.g.  log) might be useful?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43C33-1904-9941-8EEC-4F5C8A2944D1}"/>
              </a:ext>
            </a:extLst>
          </p:cNvPr>
          <p:cNvSpPr txBox="1"/>
          <p:nvPr/>
        </p:nvSpPr>
        <p:spPr>
          <a:xfrm>
            <a:off x="196513" y="2692765"/>
            <a:ext cx="87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performance of fit (i.e. minimize residuals) for each option.</a:t>
            </a:r>
          </a:p>
          <a:p>
            <a:r>
              <a:rPr lang="en-US" sz="2400" dirty="0"/>
              <a:t>Choose the best performing fit.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2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err="1">
                <a:solidFill>
                  <a:prstClr val="black"/>
                </a:solidFill>
                <a:latin typeface="Calibri"/>
              </a:rPr>
              <a:t>Optimising</a:t>
            </a: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 our fit to training data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7428A-7B32-6541-ACA3-2D790F802005}"/>
              </a:ext>
            </a:extLst>
          </p:cNvPr>
          <p:cNvSpPr txBox="1"/>
          <p:nvPr/>
        </p:nvSpPr>
        <p:spPr>
          <a:xfrm>
            <a:off x="196513" y="943426"/>
            <a:ext cx="8380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often have choices:</a:t>
            </a:r>
          </a:p>
          <a:p>
            <a:r>
              <a:rPr lang="en-US" sz="2000" dirty="0"/>
              <a:t>e.g.  what fit function to use? </a:t>
            </a:r>
          </a:p>
          <a:p>
            <a:r>
              <a:rPr lang="en-US" sz="2000" dirty="0"/>
              <a:t>         what predictors to include?</a:t>
            </a:r>
          </a:p>
          <a:p>
            <a:r>
              <a:rPr lang="en-US" sz="2000" dirty="0"/>
              <a:t>	 what predictor transformations (e.g.  log) might be useful?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43C33-1904-9941-8EEC-4F5C8A2944D1}"/>
              </a:ext>
            </a:extLst>
          </p:cNvPr>
          <p:cNvSpPr txBox="1"/>
          <p:nvPr/>
        </p:nvSpPr>
        <p:spPr>
          <a:xfrm>
            <a:off x="196513" y="2692765"/>
            <a:ext cx="87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performance of fit (i.e. minimize residuals) for each option.</a:t>
            </a:r>
          </a:p>
          <a:p>
            <a:r>
              <a:rPr lang="en-US" sz="2400" dirty="0"/>
              <a:t>Choose the best performing fit.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/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PROBLEM: Performance on training data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real 	world performance. 			We may not choose the best fitting model.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blipFill>
                <a:blip r:embed="rId2"/>
                <a:stretch>
                  <a:fillRect l="-872" t="-2985" r="-291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9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err="1">
                <a:solidFill>
                  <a:prstClr val="black"/>
                </a:solidFill>
                <a:latin typeface="Calibri"/>
              </a:rPr>
              <a:t>Optimising</a:t>
            </a: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 our fit to training data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7428A-7B32-6541-ACA3-2D790F802005}"/>
              </a:ext>
            </a:extLst>
          </p:cNvPr>
          <p:cNvSpPr txBox="1"/>
          <p:nvPr/>
        </p:nvSpPr>
        <p:spPr>
          <a:xfrm>
            <a:off x="196513" y="943426"/>
            <a:ext cx="8380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often have choices:</a:t>
            </a:r>
          </a:p>
          <a:p>
            <a:r>
              <a:rPr lang="en-US" sz="2000" dirty="0"/>
              <a:t>e.g.  what fit function to use? </a:t>
            </a:r>
          </a:p>
          <a:p>
            <a:r>
              <a:rPr lang="en-US" sz="2000" dirty="0"/>
              <a:t>         what predictors to include?</a:t>
            </a:r>
          </a:p>
          <a:p>
            <a:r>
              <a:rPr lang="en-US" sz="2000" dirty="0"/>
              <a:t>	 what predictor transformations (e.g.  log) might be useful?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43C33-1904-9941-8EEC-4F5C8A2944D1}"/>
              </a:ext>
            </a:extLst>
          </p:cNvPr>
          <p:cNvSpPr txBox="1"/>
          <p:nvPr/>
        </p:nvSpPr>
        <p:spPr>
          <a:xfrm>
            <a:off x="196513" y="2692765"/>
            <a:ext cx="87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performance of fit (i.e. minimize residuals) for each option.</a:t>
            </a:r>
          </a:p>
          <a:p>
            <a:r>
              <a:rPr lang="en-US" sz="2400" dirty="0"/>
              <a:t>Choose the best performing fit.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/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PROBLEM: Performance on training data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real 	world performance. 			We may not choose the best fitting model.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blipFill>
                <a:blip r:embed="rId2"/>
                <a:stretch>
                  <a:fillRect l="-872" t="-2985" r="-291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CA4517-7C6D-0543-B6E8-E7F03B8579AA}"/>
              </a:ext>
            </a:extLst>
          </p:cNvPr>
          <p:cNvSpPr txBox="1"/>
          <p:nvPr/>
        </p:nvSpPr>
        <p:spPr>
          <a:xfrm>
            <a:off x="161789" y="5028351"/>
            <a:ext cx="872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 Use measures of fit that account for overfitting:</a:t>
            </a:r>
          </a:p>
          <a:p>
            <a:r>
              <a:rPr lang="en-US" sz="2400" dirty="0"/>
              <a:t>			  (Adj </a:t>
            </a:r>
            <a:r>
              <a:rPr lang="en-US" sz="2400" dirty="0" err="1"/>
              <a:t>Rsquared</a:t>
            </a:r>
            <a:r>
              <a:rPr lang="en-US" sz="2400" dirty="0"/>
              <a:t>, AIC, BIC)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17017-221D-A543-8368-B8E6728F9029}"/>
              </a:ext>
            </a:extLst>
          </p:cNvPr>
          <p:cNvSpPr txBox="1"/>
          <p:nvPr/>
        </p:nvSpPr>
        <p:spPr>
          <a:xfrm>
            <a:off x="184938" y="5896453"/>
            <a:ext cx="87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ISSUE: These are accurate only if linear fits assumptions are valid</a:t>
            </a:r>
          </a:p>
        </p:txBody>
      </p:sp>
    </p:spTree>
    <p:extLst>
      <p:ext uri="{BB962C8B-B14F-4D97-AF65-F5344CB8AC3E}">
        <p14:creationId xmlns:p14="http://schemas.microsoft.com/office/powerpoint/2010/main" val="31502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Science                                  Dr Phil Lewis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 err="1">
                <a:solidFill>
                  <a:prstClr val="black"/>
                </a:solidFill>
                <a:latin typeface="Calibri"/>
              </a:rPr>
              <a:t>Optimising</a:t>
            </a: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 our fit to training data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7428A-7B32-6541-ACA3-2D790F802005}"/>
              </a:ext>
            </a:extLst>
          </p:cNvPr>
          <p:cNvSpPr txBox="1"/>
          <p:nvPr/>
        </p:nvSpPr>
        <p:spPr>
          <a:xfrm>
            <a:off x="196513" y="943426"/>
            <a:ext cx="8380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often have choices:</a:t>
            </a:r>
          </a:p>
          <a:p>
            <a:r>
              <a:rPr lang="en-US" sz="2000" dirty="0"/>
              <a:t>e.g.  what fit function to use? </a:t>
            </a:r>
          </a:p>
          <a:p>
            <a:r>
              <a:rPr lang="en-US" sz="2000" dirty="0"/>
              <a:t>         what predictors to include?</a:t>
            </a:r>
          </a:p>
          <a:p>
            <a:r>
              <a:rPr lang="en-US" sz="2000" dirty="0"/>
              <a:t>	 what predictor transformations (e.g.  log) might be useful?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043C33-1904-9941-8EEC-4F5C8A2944D1}"/>
              </a:ext>
            </a:extLst>
          </p:cNvPr>
          <p:cNvSpPr txBox="1"/>
          <p:nvPr/>
        </p:nvSpPr>
        <p:spPr>
          <a:xfrm>
            <a:off x="196513" y="2692765"/>
            <a:ext cx="878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performance of fit (i.e. minimize residuals) for each option.</a:t>
            </a:r>
          </a:p>
          <a:p>
            <a:r>
              <a:rPr lang="en-US" sz="2400" dirty="0"/>
              <a:t>Choose the best performing fit.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/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PROBLEM: Performance on training data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real 	world performance. 			We may not choose the best fitting model.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F7C2F-23D9-B449-B04E-84599EAB3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801435"/>
                <a:ext cx="8724105" cy="830997"/>
              </a:xfrm>
              <a:prstGeom prst="rect">
                <a:avLst/>
              </a:prstGeom>
              <a:blipFill>
                <a:blip r:embed="rId2"/>
                <a:stretch>
                  <a:fillRect l="-872" t="-2985" r="-291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6CA4517-7C6D-0543-B6E8-E7F03B8579AA}"/>
              </a:ext>
            </a:extLst>
          </p:cNvPr>
          <p:cNvSpPr txBox="1"/>
          <p:nvPr/>
        </p:nvSpPr>
        <p:spPr>
          <a:xfrm>
            <a:off x="196512" y="5037280"/>
            <a:ext cx="8724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	   	validate performance measurements by testing on 					data that was not used to train the fit.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F4A4-FFB5-D945-B924-04DF6A9CC8D7}"/>
              </a:ext>
            </a:extLst>
          </p:cNvPr>
          <p:cNvSpPr/>
          <p:nvPr/>
        </p:nvSpPr>
        <p:spPr>
          <a:xfrm>
            <a:off x="-324348" y="5374959"/>
            <a:ext cx="2037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	(more general)</a:t>
            </a:r>
          </a:p>
        </p:txBody>
      </p:sp>
    </p:spTree>
    <p:extLst>
      <p:ext uri="{BB962C8B-B14F-4D97-AF65-F5344CB8AC3E}">
        <p14:creationId xmlns:p14="http://schemas.microsoft.com/office/powerpoint/2010/main" val="366556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E81687-BA41-FF4D-A3C3-A80BBE380B43}"/>
                  </a:ext>
                </a:extLst>
              </p:cNvPr>
              <p:cNvSpPr/>
              <p:nvPr/>
            </p:nvSpPr>
            <p:spPr>
              <a:xfrm>
                <a:off x="-223740" y="1563914"/>
                <a:ext cx="95914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1E81687-BA41-FF4D-A3C3-A80BBE380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740" y="1563914"/>
                <a:ext cx="959147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A749E88-35BD-1D4D-B271-451F1B1D98F3}"/>
              </a:ext>
            </a:extLst>
          </p:cNvPr>
          <p:cNvSpPr/>
          <p:nvPr/>
        </p:nvSpPr>
        <p:spPr>
          <a:xfrm>
            <a:off x="37165" y="775322"/>
            <a:ext cx="87369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/>
              <a:t>Consider the case where true relationship between Y and X is quadratic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1CE75-85D1-1F41-B93F-658D5E4C4453}"/>
              </a:ext>
            </a:extLst>
          </p:cNvPr>
          <p:cNvSpPr txBox="1"/>
          <p:nvPr/>
        </p:nvSpPr>
        <p:spPr>
          <a:xfrm>
            <a:off x="5332920" y="3582861"/>
            <a:ext cx="244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shows 40 points,</a:t>
            </a:r>
          </a:p>
          <a:p>
            <a:r>
              <a:rPr lang="en-US" dirty="0">
                <a:solidFill>
                  <a:srgbClr val="FF0000"/>
                </a:solidFill>
              </a:rPr>
              <a:t>true regression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09813-F3FD-A54E-A837-D308416067B0}"/>
              </a:ext>
            </a:extLst>
          </p:cNvPr>
          <p:cNvSpPr txBox="1"/>
          <p:nvPr/>
        </p:nvSpPr>
        <p:spPr>
          <a:xfrm>
            <a:off x="127912" y="2321674"/>
            <a:ext cx="533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only have a sample of the population to work with: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79F7E-1792-014A-ABA0-A5AFCA68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553" y="2241188"/>
            <a:ext cx="4658447" cy="4186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F4077-B2A3-A14F-A823-8DB636B3F2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553" y="2241188"/>
            <a:ext cx="4658447" cy="41867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A5F2CF-09EA-1F4C-9410-7724D489572F}"/>
              </a:ext>
            </a:extLst>
          </p:cNvPr>
          <p:cNvSpPr txBox="1"/>
          <p:nvPr/>
        </p:nvSpPr>
        <p:spPr>
          <a:xfrm>
            <a:off x="6168545" y="5294086"/>
            <a:ext cx="2841891" cy="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don’t know the true regression function</a:t>
            </a:r>
          </a:p>
        </p:txBody>
      </p:sp>
    </p:spTree>
    <p:extLst>
      <p:ext uri="{BB962C8B-B14F-4D97-AF65-F5344CB8AC3E}">
        <p14:creationId xmlns:p14="http://schemas.microsoft.com/office/powerpoint/2010/main" val="69684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1CE75-85D1-1F41-B93F-658D5E4C4453}"/>
              </a:ext>
            </a:extLst>
          </p:cNvPr>
          <p:cNvSpPr txBox="1"/>
          <p:nvPr/>
        </p:nvSpPr>
        <p:spPr>
          <a:xfrm>
            <a:off x="4911679" y="1908173"/>
            <a:ext cx="217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shows 40 points,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CA39E-DEEC-4146-A7AC-03FD432C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839" y="1225106"/>
            <a:ext cx="4658447" cy="4186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D3E83-0367-4F4C-ADD5-0BD8A33BF29F}"/>
              </a:ext>
            </a:extLst>
          </p:cNvPr>
          <p:cNvSpPr txBox="1"/>
          <p:nvPr/>
        </p:nvSpPr>
        <p:spPr>
          <a:xfrm>
            <a:off x="4911679" y="2408352"/>
            <a:ext cx="267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find regression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5038387" y="2890234"/>
            <a:ext cx="28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fits of different flexibility</a:t>
            </a:r>
          </a:p>
          <a:p>
            <a:r>
              <a:rPr lang="en-US" dirty="0"/>
              <a:t>(using different polynomials)</a:t>
            </a:r>
          </a:p>
        </p:txBody>
      </p:sp>
    </p:spTree>
    <p:extLst>
      <p:ext uri="{BB962C8B-B14F-4D97-AF65-F5344CB8AC3E}">
        <p14:creationId xmlns:p14="http://schemas.microsoft.com/office/powerpoint/2010/main" val="207521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1CE75-85D1-1F41-B93F-658D5E4C4453}"/>
              </a:ext>
            </a:extLst>
          </p:cNvPr>
          <p:cNvSpPr txBox="1"/>
          <p:nvPr/>
        </p:nvSpPr>
        <p:spPr>
          <a:xfrm>
            <a:off x="5332920" y="2106729"/>
            <a:ext cx="217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shows 40 points,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5332920" y="2759878"/>
            <a:ext cx="248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fits of different flexibility</a:t>
            </a:r>
          </a:p>
          <a:p>
            <a:r>
              <a:rPr lang="en-US" dirty="0">
                <a:solidFill>
                  <a:srgbClr val="00B050"/>
                </a:solidFill>
              </a:rPr>
              <a:t>Linear fit</a:t>
            </a:r>
          </a:p>
          <a:p>
            <a:r>
              <a:rPr lang="en-US" dirty="0">
                <a:solidFill>
                  <a:schemeClr val="accent1"/>
                </a:solidFill>
              </a:rPr>
              <a:t>Quadratic fit</a:t>
            </a:r>
          </a:p>
          <a:p>
            <a:r>
              <a:rPr lang="en-US" dirty="0">
                <a:solidFill>
                  <a:srgbClr val="7030A0"/>
                </a:solidFill>
              </a:rPr>
              <a:t>10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 polynomial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462F-84E3-5B43-912C-01BFE3B4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57" y="941557"/>
            <a:ext cx="5266763" cy="47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206799" y="5031972"/>
            <a:ext cx="248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fits of different flexibility</a:t>
            </a:r>
          </a:p>
          <a:p>
            <a:r>
              <a:rPr lang="en-US" dirty="0">
                <a:solidFill>
                  <a:srgbClr val="00B050"/>
                </a:solidFill>
              </a:rPr>
              <a:t>Linear fit</a:t>
            </a:r>
          </a:p>
          <a:p>
            <a:r>
              <a:rPr lang="en-US" dirty="0">
                <a:solidFill>
                  <a:schemeClr val="accent1"/>
                </a:solidFill>
              </a:rPr>
              <a:t>Quadratic fit</a:t>
            </a:r>
          </a:p>
          <a:p>
            <a:r>
              <a:rPr lang="en-US" dirty="0">
                <a:solidFill>
                  <a:srgbClr val="7030A0"/>
                </a:solidFill>
              </a:rPr>
              <a:t>10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 polynomial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462F-84E3-5B43-912C-01BFE3B4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58" y="718032"/>
            <a:ext cx="5266763" cy="4733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988D9-F6CA-A240-94A9-0EEC9BC22409}"/>
              </a:ext>
            </a:extLst>
          </p:cNvPr>
          <p:cNvSpPr txBox="1"/>
          <p:nvPr/>
        </p:nvSpPr>
        <p:spPr>
          <a:xfrm>
            <a:off x="5332921" y="1498881"/>
            <a:ext cx="33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more flexibility the closer the fit curve can get to the data points.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47E4A-AE26-1742-B577-67B3D6B28B05}"/>
              </a:ext>
            </a:extLst>
          </p:cNvPr>
          <p:cNvSpPr txBox="1"/>
          <p:nvPr/>
        </p:nvSpPr>
        <p:spPr>
          <a:xfrm>
            <a:off x="5330349" y="2623077"/>
            <a:ext cx="331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fit function is too flexible, when we optimize it can fit the “noise” component: </a:t>
            </a:r>
            <a:r>
              <a:rPr lang="en-US" b="1" dirty="0"/>
              <a:t>OVERFITTED</a:t>
            </a:r>
          </a:p>
        </p:txBody>
      </p:sp>
    </p:spTree>
    <p:extLst>
      <p:ext uri="{BB962C8B-B14F-4D97-AF65-F5344CB8AC3E}">
        <p14:creationId xmlns:p14="http://schemas.microsoft.com/office/powerpoint/2010/main" val="115409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206799" y="5031972"/>
            <a:ext cx="248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fits of different flexibility</a:t>
            </a:r>
          </a:p>
          <a:p>
            <a:r>
              <a:rPr lang="en-US" dirty="0">
                <a:solidFill>
                  <a:srgbClr val="00B050"/>
                </a:solidFill>
              </a:rPr>
              <a:t>Linear fit</a:t>
            </a:r>
          </a:p>
          <a:p>
            <a:r>
              <a:rPr lang="en-US" dirty="0">
                <a:solidFill>
                  <a:schemeClr val="accent1"/>
                </a:solidFill>
              </a:rPr>
              <a:t>Quadratic fit</a:t>
            </a:r>
          </a:p>
          <a:p>
            <a:r>
              <a:rPr lang="en-US" dirty="0">
                <a:solidFill>
                  <a:srgbClr val="7030A0"/>
                </a:solidFill>
              </a:rPr>
              <a:t>10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 polynomial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462F-84E3-5B43-912C-01BFE3B4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58" y="718032"/>
            <a:ext cx="5266763" cy="4733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7DE09-102C-D142-82F1-B8DE6052A53B}"/>
              </a:ext>
            </a:extLst>
          </p:cNvPr>
          <p:cNvSpPr txBox="1"/>
          <p:nvPr/>
        </p:nvSpPr>
        <p:spPr>
          <a:xfrm>
            <a:off x="5300445" y="1572082"/>
            <a:ext cx="331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5FDA-9B28-664F-B317-B6BB5BA760ED}"/>
              </a:ext>
            </a:extLst>
          </p:cNvPr>
          <p:cNvSpPr txBox="1"/>
          <p:nvPr/>
        </p:nvSpPr>
        <p:spPr>
          <a:xfrm>
            <a:off x="5213188" y="2125250"/>
            <a:ext cx="3843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fit function has fitted the “noise” in the training data.</a:t>
            </a:r>
          </a:p>
          <a:p>
            <a:r>
              <a:rPr lang="en-US" dirty="0"/>
              <a:t>- Makes it a worse estimate of the true relationship.</a:t>
            </a:r>
          </a:p>
          <a:p>
            <a:r>
              <a:rPr lang="en-US" dirty="0"/>
              <a:t>- Shows smaller residuals for the training data.</a:t>
            </a:r>
          </a:p>
          <a:p>
            <a:r>
              <a:rPr lang="en-US" dirty="0"/>
              <a:t>- But may perform poorly on new data where the “noise” on points differs.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AA2C8-3FC2-2747-BC66-4D421C812BFD}"/>
              </a:ext>
            </a:extLst>
          </p:cNvPr>
          <p:cNvSpPr txBox="1"/>
          <p:nvPr/>
        </p:nvSpPr>
        <p:spPr>
          <a:xfrm>
            <a:off x="4145226" y="5216638"/>
            <a:ext cx="4922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see much worse fit performance on test data compared to the training data you may have overfitted.</a:t>
            </a:r>
          </a:p>
        </p:txBody>
      </p:sp>
    </p:spTree>
    <p:extLst>
      <p:ext uri="{BB962C8B-B14F-4D97-AF65-F5344CB8AC3E}">
        <p14:creationId xmlns:p14="http://schemas.microsoft.com/office/powerpoint/2010/main" val="3162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206799" y="5031972"/>
            <a:ext cx="248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fits of different flexibility</a:t>
            </a:r>
          </a:p>
          <a:p>
            <a:r>
              <a:rPr lang="en-US" dirty="0">
                <a:solidFill>
                  <a:srgbClr val="00B050"/>
                </a:solidFill>
              </a:rPr>
              <a:t>Linear fit</a:t>
            </a:r>
          </a:p>
          <a:p>
            <a:r>
              <a:rPr lang="en-US" dirty="0">
                <a:solidFill>
                  <a:schemeClr val="accent1"/>
                </a:solidFill>
              </a:rPr>
              <a:t>Quadratic fit</a:t>
            </a:r>
          </a:p>
          <a:p>
            <a:r>
              <a:rPr lang="en-US" dirty="0">
                <a:solidFill>
                  <a:srgbClr val="7030A0"/>
                </a:solidFill>
              </a:rPr>
              <a:t>10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 polynomial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462F-84E3-5B43-912C-01BFE3B413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58" y="718032"/>
            <a:ext cx="5266763" cy="4733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7DE09-102C-D142-82F1-B8DE6052A53B}"/>
              </a:ext>
            </a:extLst>
          </p:cNvPr>
          <p:cNvSpPr txBox="1"/>
          <p:nvPr/>
        </p:nvSpPr>
        <p:spPr>
          <a:xfrm>
            <a:off x="5300445" y="1572082"/>
            <a:ext cx="331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5FDA-9B28-664F-B317-B6BB5BA760ED}"/>
              </a:ext>
            </a:extLst>
          </p:cNvPr>
          <p:cNvSpPr txBox="1"/>
          <p:nvPr/>
        </p:nvSpPr>
        <p:spPr>
          <a:xfrm>
            <a:off x="5213188" y="2125250"/>
            <a:ext cx="3843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Factors that can lead to overfitting: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fit function is more flexible than the true regression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few data points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97CFB-3F5A-5C45-B5B9-0FF6E410B31C}"/>
              </a:ext>
            </a:extLst>
          </p:cNvPr>
          <p:cNvSpPr/>
          <p:nvPr/>
        </p:nvSpPr>
        <p:spPr>
          <a:xfrm>
            <a:off x="5471274" y="3322048"/>
            <a:ext cx="3147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(With lots of data the noise on individual points is less able to influence the fit.)</a:t>
            </a:r>
          </a:p>
        </p:txBody>
      </p:sp>
    </p:spTree>
    <p:extLst>
      <p:ext uri="{BB962C8B-B14F-4D97-AF65-F5344CB8AC3E}">
        <p14:creationId xmlns:p14="http://schemas.microsoft.com/office/powerpoint/2010/main" val="137540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0C9E0-A01D-D341-8717-1AF470F0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8" y="871746"/>
            <a:ext cx="4841688" cy="4351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prstClr val="black"/>
                </a:solidFill>
                <a:latin typeface="Calibri"/>
              </a:rPr>
              <a:t>Overfitting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6B7FA-607C-6F4F-AE16-585B400CD10A}"/>
              </a:ext>
            </a:extLst>
          </p:cNvPr>
          <p:cNvSpPr txBox="1"/>
          <p:nvPr/>
        </p:nvSpPr>
        <p:spPr>
          <a:xfrm>
            <a:off x="206799" y="5031972"/>
            <a:ext cx="2487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fits of different flexibility</a:t>
            </a:r>
          </a:p>
          <a:p>
            <a:r>
              <a:rPr lang="en-US" dirty="0">
                <a:solidFill>
                  <a:srgbClr val="00B050"/>
                </a:solidFill>
              </a:rPr>
              <a:t>Linear fit</a:t>
            </a:r>
          </a:p>
          <a:p>
            <a:r>
              <a:rPr lang="en-US" dirty="0">
                <a:solidFill>
                  <a:schemeClr val="accent1"/>
                </a:solidFill>
              </a:rPr>
              <a:t>Quadratic fit</a:t>
            </a:r>
          </a:p>
          <a:p>
            <a:r>
              <a:rPr lang="en-US" dirty="0">
                <a:solidFill>
                  <a:srgbClr val="7030A0"/>
                </a:solidFill>
              </a:rPr>
              <a:t>10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 polynomial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C5FDA-9B28-664F-B317-B6BB5BA760ED}"/>
              </a:ext>
            </a:extLst>
          </p:cNvPr>
          <p:cNvSpPr txBox="1"/>
          <p:nvPr/>
        </p:nvSpPr>
        <p:spPr>
          <a:xfrm>
            <a:off x="406404" y="627601"/>
            <a:ext cx="384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few data points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341C8-166A-6D4A-9E15-A23EEADDE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33"/>
          <a:stretch/>
        </p:blipFill>
        <p:spPr>
          <a:xfrm>
            <a:off x="4571999" y="984724"/>
            <a:ext cx="4572000" cy="4419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5D367-F6E5-3E4F-8F39-9715BDFE89F5}"/>
              </a:ext>
            </a:extLst>
          </p:cNvPr>
          <p:cNvSpPr txBox="1"/>
          <p:nvPr/>
        </p:nvSpPr>
        <p:spPr>
          <a:xfrm>
            <a:off x="4936222" y="627601"/>
            <a:ext cx="384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data points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5F48F-8BCF-A145-A75B-E0B1CA80A5AF}"/>
              </a:ext>
            </a:extLst>
          </p:cNvPr>
          <p:cNvSpPr txBox="1"/>
          <p:nvPr/>
        </p:nvSpPr>
        <p:spPr>
          <a:xfrm>
            <a:off x="364223" y="942827"/>
            <a:ext cx="5418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Flexible fit gets close to each data point used to 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3FB53-A91A-3D43-9DAB-FBEA8AD6E2A6}"/>
              </a:ext>
            </a:extLst>
          </p:cNvPr>
          <p:cNvSpPr txBox="1"/>
          <p:nvPr/>
        </p:nvSpPr>
        <p:spPr>
          <a:xfrm>
            <a:off x="4936222" y="927264"/>
            <a:ext cx="366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Flexible fit gives good match to true regression relationship</a:t>
            </a:r>
          </a:p>
        </p:txBody>
      </p:sp>
    </p:spTree>
    <p:extLst>
      <p:ext uri="{BB962C8B-B14F-4D97-AF65-F5344CB8AC3E}">
        <p14:creationId xmlns:p14="http://schemas.microsoft.com/office/powerpoint/2010/main" val="84487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DF5BB-75A7-9C47-9980-07DAC199B422}"/>
              </a:ext>
            </a:extLst>
          </p:cNvPr>
          <p:cNvSpPr txBox="1"/>
          <p:nvPr/>
        </p:nvSpPr>
        <p:spPr>
          <a:xfrm>
            <a:off x="0" y="6371251"/>
            <a:ext cx="9144000" cy="486749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ISSU0053                                      Data </a:t>
            </a: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Science                                  Dr Phil Lewis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8F6D0-5276-5C4A-B3C1-B230AEEE5E7B}"/>
              </a:ext>
            </a:extLst>
          </p:cNvPr>
          <p:cNvSpPr txBox="1"/>
          <p:nvPr/>
        </p:nvSpPr>
        <p:spPr>
          <a:xfrm>
            <a:off x="0" y="0"/>
            <a:ext cx="9144000" cy="579082"/>
          </a:xfrm>
          <a:prstGeom prst="rect">
            <a:avLst/>
          </a:prstGeom>
          <a:solidFill>
            <a:sysClr val="window" lastClr="FFFFFF"/>
          </a:solidFill>
          <a:ln w="635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lIns="207718" tIns="103861" rIns="207718" bIns="103861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Choosing a fit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0A1B3-1302-8C46-A284-B4348304D5DE}"/>
              </a:ext>
            </a:extLst>
          </p:cNvPr>
          <p:cNvSpPr/>
          <p:nvPr/>
        </p:nvSpPr>
        <p:spPr>
          <a:xfrm>
            <a:off x="292261" y="885930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Too inflexible a fit function:</a:t>
            </a:r>
          </a:p>
          <a:p>
            <a:r>
              <a:rPr lang="en-GB" sz="2800" i="1" dirty="0"/>
              <a:t>Fit function can’t match true relationship.</a:t>
            </a:r>
          </a:p>
          <a:p>
            <a:endParaRPr lang="en-US" sz="2800" i="1" dirty="0"/>
          </a:p>
          <a:p>
            <a:endParaRPr lang="en-US" sz="28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E8B3C-E709-8D42-A826-E498945367AA}"/>
              </a:ext>
            </a:extLst>
          </p:cNvPr>
          <p:cNvSpPr/>
          <p:nvPr/>
        </p:nvSpPr>
        <p:spPr>
          <a:xfrm>
            <a:off x="292261" y="1830850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even if we estimate the regression function using many data points).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036019-7C6A-544D-9ABD-69D8A5D71931}"/>
              </a:ext>
            </a:extLst>
          </p:cNvPr>
          <p:cNvSpPr/>
          <p:nvPr/>
        </p:nvSpPr>
        <p:spPr>
          <a:xfrm>
            <a:off x="292261" y="2828836"/>
            <a:ext cx="83585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i="1" dirty="0">
              <a:solidFill>
                <a:prstClr val="black"/>
              </a:solidFill>
            </a:endParaRPr>
          </a:p>
          <a:p>
            <a:pPr lvl="0"/>
            <a:r>
              <a:rPr lang="en-US" sz="2800" b="1" i="1" dirty="0">
                <a:solidFill>
                  <a:prstClr val="black"/>
                </a:solidFill>
              </a:rPr>
              <a:t>To flexible a fit function:</a:t>
            </a:r>
          </a:p>
          <a:p>
            <a:pPr lvl="0"/>
            <a:r>
              <a:rPr lang="en-US" sz="2800" i="1" dirty="0">
                <a:solidFill>
                  <a:prstClr val="black"/>
                </a:solidFill>
              </a:rPr>
              <a:t>Fit function may overfit and be influenced by the noise in our training data.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41AFE-35CB-F648-8815-99CA73A66DB9}"/>
              </a:ext>
            </a:extLst>
          </p:cNvPr>
          <p:cNvSpPr/>
          <p:nvPr/>
        </p:nvSpPr>
        <p:spPr>
          <a:xfrm>
            <a:off x="292261" y="4538488"/>
            <a:ext cx="7906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(e.g. will not get optimal performance because we fail to get a good estimate for the true regression relationship). </a:t>
            </a:r>
          </a:p>
        </p:txBody>
      </p:sp>
    </p:spTree>
    <p:extLst>
      <p:ext uri="{BB962C8B-B14F-4D97-AF65-F5344CB8AC3E}">
        <p14:creationId xmlns:p14="http://schemas.microsoft.com/office/powerpoint/2010/main" val="77034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1758</TotalTime>
  <Words>1247</Words>
  <Application>Microsoft Macintosh PowerPoint</Application>
  <PresentationFormat>On-screen Show (4:3)</PresentationFormat>
  <Paragraphs>161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Lewis, Philip</dc:creator>
  <cp:lastModifiedBy>Lewis, Philip</cp:lastModifiedBy>
  <cp:revision>30</cp:revision>
  <dcterms:created xsi:type="dcterms:W3CDTF">2019-07-08T05:12:50Z</dcterms:created>
  <dcterms:modified xsi:type="dcterms:W3CDTF">2019-07-09T10:30:54Z</dcterms:modified>
</cp:coreProperties>
</file>